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594" r:id="rId3"/>
    <p:sldId id="595" r:id="rId4"/>
    <p:sldId id="596" r:id="rId5"/>
    <p:sldId id="257" r:id="rId6"/>
    <p:sldId id="597" r:id="rId7"/>
    <p:sldId id="598" r:id="rId8"/>
    <p:sldId id="263" r:id="rId9"/>
    <p:sldId id="262" r:id="rId10"/>
    <p:sldId id="599" r:id="rId11"/>
    <p:sldId id="590" r:id="rId12"/>
    <p:sldId id="600" r:id="rId13"/>
    <p:sldId id="591" r:id="rId14"/>
    <p:sldId id="587" r:id="rId15"/>
    <p:sldId id="601" r:id="rId16"/>
    <p:sldId id="264" r:id="rId17"/>
    <p:sldId id="559" r:id="rId18"/>
    <p:sldId id="563" r:id="rId19"/>
    <p:sldId id="560" r:id="rId20"/>
    <p:sldId id="582" r:id="rId21"/>
    <p:sldId id="562" r:id="rId22"/>
    <p:sldId id="583" r:id="rId23"/>
    <p:sldId id="273" r:id="rId24"/>
    <p:sldId id="602" r:id="rId25"/>
    <p:sldId id="604" r:id="rId26"/>
    <p:sldId id="603" r:id="rId27"/>
    <p:sldId id="265" r:id="rId28"/>
    <p:sldId id="283" r:id="rId29"/>
    <p:sldId id="284" r:id="rId30"/>
    <p:sldId id="285" r:id="rId31"/>
    <p:sldId id="586" r:id="rId32"/>
    <p:sldId id="605" r:id="rId33"/>
    <p:sldId id="606" r:id="rId34"/>
    <p:sldId id="607" r:id="rId35"/>
    <p:sldId id="588" r:id="rId36"/>
    <p:sldId id="608" r:id="rId37"/>
    <p:sldId id="609" r:id="rId38"/>
    <p:sldId id="610" r:id="rId39"/>
    <p:sldId id="611" r:id="rId40"/>
    <p:sldId id="612" r:id="rId41"/>
    <p:sldId id="589" r:id="rId42"/>
    <p:sldId id="258" r:id="rId43"/>
    <p:sldId id="592" r:id="rId44"/>
    <p:sldId id="593" r:id="rId45"/>
    <p:sldId id="613" r:id="rId46"/>
    <p:sldId id="259" r:id="rId47"/>
    <p:sldId id="260" r:id="rId48"/>
    <p:sldId id="261" r:id="rId49"/>
    <p:sldId id="567" r:id="rId50"/>
    <p:sldId id="579" r:id="rId51"/>
    <p:sldId id="580" r:id="rId52"/>
    <p:sldId id="581" r:id="rId53"/>
    <p:sldId id="574" r:id="rId54"/>
    <p:sldId id="584" r:id="rId55"/>
    <p:sldId id="585" r:id="rId56"/>
    <p:sldId id="622" r:id="rId57"/>
    <p:sldId id="621" r:id="rId58"/>
    <p:sldId id="623" r:id="rId59"/>
    <p:sldId id="624" r:id="rId60"/>
    <p:sldId id="620" r:id="rId61"/>
    <p:sldId id="614" r:id="rId62"/>
    <p:sldId id="616" r:id="rId63"/>
    <p:sldId id="617" r:id="rId64"/>
    <p:sldId id="618" r:id="rId65"/>
    <p:sldId id="619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52851CE-19E3-4F4F-8786-A6C792D3FACF}">
          <p14:sldIdLst>
            <p14:sldId id="256"/>
          </p14:sldIdLst>
        </p14:section>
        <p14:section name="Introduction" id="{47F4624E-6B74-5447-9208-09B61C490FCD}">
          <p14:sldIdLst>
            <p14:sldId id="594"/>
            <p14:sldId id="595"/>
            <p14:sldId id="596"/>
            <p14:sldId id="257"/>
            <p14:sldId id="597"/>
            <p14:sldId id="598"/>
            <p14:sldId id="263"/>
          </p14:sldIdLst>
        </p14:section>
        <p14:section name="Cooling" id="{12EB0BE2-6BD1-734D-8062-58F31B7E27F6}">
          <p14:sldIdLst>
            <p14:sldId id="262"/>
            <p14:sldId id="599"/>
            <p14:sldId id="590"/>
            <p14:sldId id="600"/>
            <p14:sldId id="591"/>
            <p14:sldId id="587"/>
            <p14:sldId id="601"/>
            <p14:sldId id="264"/>
            <p14:sldId id="559"/>
            <p14:sldId id="563"/>
            <p14:sldId id="560"/>
            <p14:sldId id="582"/>
            <p14:sldId id="562"/>
            <p14:sldId id="583"/>
            <p14:sldId id="273"/>
            <p14:sldId id="602"/>
            <p14:sldId id="604"/>
            <p14:sldId id="603"/>
            <p14:sldId id="265"/>
            <p14:sldId id="283"/>
            <p14:sldId id="284"/>
            <p14:sldId id="285"/>
            <p14:sldId id="586"/>
            <p14:sldId id="605"/>
            <p14:sldId id="606"/>
            <p14:sldId id="607"/>
            <p14:sldId id="588"/>
            <p14:sldId id="608"/>
            <p14:sldId id="609"/>
            <p14:sldId id="610"/>
            <p14:sldId id="611"/>
            <p14:sldId id="612"/>
            <p14:sldId id="589"/>
            <p14:sldId id="258"/>
            <p14:sldId id="592"/>
            <p14:sldId id="593"/>
            <p14:sldId id="613"/>
          </p14:sldIdLst>
        </p14:section>
        <p14:section name="CoBS" id="{712ED5AE-FD0F-3748-9DBF-0A6A045D2358}">
          <p14:sldIdLst>
            <p14:sldId id="259"/>
          </p14:sldIdLst>
        </p14:section>
        <p14:section name="Raman" id="{0B5A7BD3-5D38-1746-A295-E2807F1F8872}">
          <p14:sldIdLst>
            <p14:sldId id="260"/>
          </p14:sldIdLst>
        </p14:section>
        <p14:section name="Conclusion" id="{2CAFDADE-D71B-0943-8F57-0E076CA210F4}">
          <p14:sldIdLst>
            <p14:sldId id="261"/>
          </p14:sldIdLst>
        </p14:section>
        <p14:section name="Hidden Cooling" id="{816AE976-F88F-6E4F-98F5-565ACFA4EFE6}">
          <p14:sldIdLst>
            <p14:sldId id="567"/>
            <p14:sldId id="579"/>
            <p14:sldId id="580"/>
            <p14:sldId id="581"/>
            <p14:sldId id="574"/>
            <p14:sldId id="584"/>
            <p14:sldId id="585"/>
            <p14:sldId id="622"/>
            <p14:sldId id="621"/>
            <p14:sldId id="623"/>
            <p14:sldId id="624"/>
            <p14:sldId id="620"/>
            <p14:sldId id="614"/>
            <p14:sldId id="616"/>
            <p14:sldId id="617"/>
            <p14:sldId id="618"/>
            <p14:sldId id="6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7CC7"/>
    <a:srgbClr val="BF1D2C"/>
    <a:srgbClr val="1DA989"/>
    <a:srgbClr val="4141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14"/>
    <p:restoredTop sz="96414"/>
  </p:normalViewPr>
  <p:slideViewPr>
    <p:cSldViewPr snapToGrid="0">
      <p:cViewPr>
        <p:scale>
          <a:sx n="130" d="100"/>
          <a:sy n="130" d="100"/>
        </p:scale>
        <p:origin x="29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18:18.332"/>
    </inkml:context>
    <inkml:brush xml:id="br0">
      <inkml:brushProperty name="width" value="0.10583" units="cm"/>
      <inkml:brushProperty name="height" value="0.10583" units="cm"/>
      <inkml:brushProperty name="color" value="#637CC7"/>
    </inkml:brush>
  </inkml:definitions>
  <inkml:trace contextRef="#ctx0" brushRef="#br0">1680 24 24575,'57'-2'0,"0"0"0,-22 2 0,22-2 0,1 0 0,-11 3 0,-30 0 0,28 0 0,-40-1 0,-1 0 0,-2 0 0,1 0 0,2 0 0,1 0 0,2 0 0,-2 0 0,2 0 0,-3 0 0,1 0 0,0-1 0,3 0 0,3 1 0,-1-2 0,1 2 0,-1-1 0,-3 1 0,1 0 0,-1 0 0,-2 0 0,3 0 0,1 0 0,4 0 0,0 0 0,1 0 0,-3 0 0,-1 0 0,-2-1 0,2 1 0,-4 0 0,1 0 0,-1-1 0,-1 1 0,1-1 0,1 0 0,-1 0 0,3 0 0,-2 0 0,4 0 0,0 1 0,1-1 0,0 1 0,-1-1 0,-3 1 0,0 0 0,-1 0 0,-2-1 0,1 1 0,1-1 0,-1 1 0,2 0 0,-2 0 0,-1-1 0,-1 1 0,1-1 0,-1 1 0,1 0 0,1 0 0,2 0 0,-1 0 0,0 0 0,0 0 0,1 0 0,2 0 0,4 0 0,1 1 0,2 0 0,-1-1 0,-3 0 0,-1 0 0,-3 0 0,-1 1 0,-1-1 0,0 1 0,1-1 0,1 0 0,0 0 0,2 0 0,-1 0 0,4 0 0,-4-1 0,1 1 0,-4-1 0,1 1 0,-1 0 0,2 0 0,-1 0 0,2 0 0,-1 0 0,1 0 0,-2 0 0,1 0 0,-4 0 0,-1 0 0,1 0 0,-1 0 0,3 0 0,-2 1 0,1-1 0,-1 1 0,0-1 0,0 1 0,0-1 0,0 2 0,0-2 0,1 1 0,0-1 0,0 1 0,1 1 0,-3-1 0,0 0 0,-2-1 0,1 1 0,-1 0 0,0 0 0,2 1 0,1 1 0,0 0 0,0 1 0,0-1 0,-1 1 0,0-1 0,0 0 0,0 0 0,0 0 0,-1 0 0,3 1 0,0 0 0,4 1 0,0-1 0,0-1 0,-3 1 0,-1-2 0,-1 2 0,-1-3 0,0 1 0,0 0 0,2 0 0,0 0 0,0 0 0,-2 1 0,0-1 0,1 0 0,-1 1 0,0-2 0,0 2 0,0-2 0,-1 1 0,0 0 0,0 0 0,-1 0 0,0 1 0,0-3 0,0 2 0,-2-2 0,1 3 0,0-2 0,0 2 0,0 0 0,1-1 0,0 1 0,0 1 0,0 0 0,1 1 0,-1-1 0,1 2 0,0-2 0,1 1 0,-1-2 0,0 1 0,1-1 0,-1 0 0,-1 1 0,2 0 0,0-1 0,0 2 0,0 0 0,1 0 0,-1-1 0,-1 2 0,-1-4 0,1 3 0,0-1 0,1 1 0,0-1 0,1 4 0,-1-5 0,0 2 0,-2-2 0,0 0 0,-1 1 0,1 0 0,-1 0 0,0 1 0,0-1 0,0 1 0,0 1 0,1-1 0,0 1 0,0 0 0,0 0 0,0 0 0,0-1 0,-1 2 0,1-2 0,0 3 0,1-4 0,-2 0 0,0 0 0,0-2 0,1 2 0,1 1 0,0 2 0,2 0 0,-1 0 0,0-1 0,-1-3 0,-2 0 0,0-1 0,-1 0 0,1 0 0,-1-1 0,1 1 0,-2 0 0,1 0 0,-1 0 0,2 0 0,-1 1 0,0-1 0,0 2 0,-1-2 0,2 2 0,-1-2 0,0 1 0,0-1 0,0 2 0,0 2 0,0 0 0,1 1 0,-1-1 0,0-2 0,1 1 0,-1-2 0,0 0 0,0 0 0,0 0 0,0-1 0,0 0 0,-1 0 0,0 0 0,1 0 0,-1 2 0,1 0 0,-1 0 0,1 0 0,1 0 0,-1-2 0,0 1 0,-1-1 0,0 1 0,1 2 0,1-1 0,0 1 0,-1 0 0,0-3 0,0 1 0,0-1 0,-1 1 0,1 0 0,-1 0 0,1 2 0,-1-2 0,0 2 0,1-1 0,-1 1 0,1 0 0,0 0 0,-1 0 0,1 1 0,-1-2 0,0 1 0,0-1 0,0 0 0,1-1 0,-1 0 0,0 1 0,0-1 0,0 1 0,0-1 0,0 0 0,0 1 0,0-1 0,0 0 0,0 0 0,0 0 0,0-1 0,1 1 0,-1 0 0,1 0 0,-1 1 0,0-1 0,1 1 0,-1 0 0,1-1 0,-1 2 0,0-1 0,0 1 0,0 1 0,0 0 0,0 0 0,0-2 0,0 0 0,0-1 0,0 1 0,0-2 0,-1 2 0,1 1 0,-1 0 0,0 1 0,1-1 0,-1 0 0,0 0 0,-1-1 0,1 0 0,0 0 0,1-1 0,0 0 0,0 0 0,0-1 0,0 0 0,0 1 0,0-2 0,-1 3 0,0-1 0,1 2 0,-1-2 0,1 0 0,-1-1 0,1 0 0,-1 0 0,1 1 0,0 0 0,-1 1 0,-1 0 0,-1 2 0,0-1 0,-2 1 0,0 0 0,0 2 0,0-1 0,0-1 0,0 1 0,0-1 0,1 1 0,0-3 0,1 0 0,-1-1 0,1 0 0,0 0 0,1 0 0,-1 0 0,1 1 0,-1-1 0,1 2 0,0-1 0,0 1 0,0-1 0,0 0 0,-1 1 0,1 0 0,-1 0 0,2 0 0,-1-2 0,0 2 0,1-1 0,-1 1 0,0-1 0,0 2 0,0-2 0,-1 1 0,2 0 0,0-1 0,-1 0 0,0-1 0,-2 1 0,2 0 0,-1 1 0,1-2 0,0 1 0,-1 0 0,2-1 0,-2 0 0,1 0 0,0 0 0,0-1 0,0 1 0,-1-1 0,2 2 0,-2-1 0,1 1 0,-2 0 0,1 1 0,-1 0 0,2-1 0,-1 0 0,0 0 0,0-1 0,0 0 0,0 0 0,2 0 0,-1-1 0,0 1 0,-1-1 0,0 1 0,1-1 0,-1 0 0,2 1 0,-3-1 0,2 1 0,-2 0 0,1 0 0,-2 1 0,2-1 0,-1 0 0,0 1 0,0-2 0,0 1 0,1 0 0,-1 1 0,0-1 0,0 0 0,0 1 0,0-1 0,0 0 0,1 1 0,0-1 0,-1 1 0,1-1 0,-1 0 0,1 1 0,-1-1 0,0 0 0,-1 0 0,1 0 0,1-1 0,-1 1 0,0-1 0,1 1 0,-2 0 0,0 0 0,1 1 0,-1-1 0,2 0 0,-1 1 0,-1-1 0,1 1 0,0-1 0,-1 0 0,1 2 0,-2-2 0,0 2 0,1-2 0,0 2 0,-1-2 0,0 1 0,0 1 0,0 0 0,-1 0 0,0 0 0,0 0 0,1-1 0,-2 1 0,1-1 0,-2 2 0,1-1 0,0-1 0,1 2 0,-1-3 0,0 3 0,1-3 0,0 2 0,0-1 0,1 0 0,0 0 0,0 1 0,0-2 0,1 0 0,-1 1 0,3-1 0,-3 0 0,3 0 0,-2-1 0,0 1 0,-2 0 0,0 0 0,0 0 0,-1 1 0,1-1 0,0 0 0,0 1 0,1-1 0,-2 0 0,2-1 0,-1 1 0,2-1 0,-1 0 0,1 0 0,0 0 0,0 0 0,0 1 0,0-2 0,0 1 0,-1 0 0,0 0 0,0 0 0,0 0 0,1 0 0,0-1 0,0 1 0,2-2 0,-2 1 0,2 1 0,-2-1 0,2 1 0,-1-1 0,0 0 0,1 1 0,0-2 0,0 1 0,0 0 0,0 1 0,-1-1 0,1 0 0,-2 0 0,3 1 0,-3 0 0,1-1 0,0 1 0,0 0 0,0-1 0,0 1 0,1 0 0,-1 0 0,1-1 0,-1 1 0,0-1 0,0 0 0,0 0 0,0 1 0,0 0 0,0-1 0,0 1 0,0 0 0,1-1 0,0 0 0,-1 0 0,0 0 0,-1 1 0,0-1 0,1 1 0,-3 0 0,2 1 0,-1-1 0,-1 0 0,1 0 0,0-1 0,0 1 0,1-2 0,1 2 0,0 0 0,-1-1 0,1 0 0,-2 0 0,1 2 0,-1-1 0,0 0 0,0 0 0,-1-1 0,2 1 0,-2 0 0,2-1 0,-1 1 0,0 1 0,-1-2 0,0 1 0,0 0 0,1-1 0,0 1 0,0-1 0,0 1 0,-2-1 0,2 0 0,0 0 0,0 1 0,-1-1 0,0 1 0,0 0 0,0-1 0,1 0 0,0 0 0,0 1 0,1 0 0,-1-1 0,1 2 0,-1-1 0,0 0 0,-1 0 0,0-1 0,-2 1 0,1 0 0,0-1 0,-1 1 0,1 0 0,-2 0 0,2-1 0,-1 2 0,0-1 0,-1 1 0,1 0 0,-1-1 0,2 1 0,-1-2 0,1 2 0,-1 0 0,0 0 0,0 0 0,0 1 0,-2-1 0,2 1 0,-3 0 0,3-2 0,-1 2 0,-1-2 0,3 1 0,-3-1 0,3 2 0,-1-1 0,1-1 0,1 0 0,-1 0 0,1 1 0,0-2 0,-1 1 0,2 0 0,-2 0 0,1-1 0,0 2 0,-1-1 0,1 0 0,0 0 0,1-1 0,0 0 0,1 1 0,0-2 0,0 2 0,0-2 0,-1 1 0,0 1 0,0-1 0,0 1 0,-2-1 0,1 2 0,-2-1 0,0 0 0,0 0 0,0-1 0,1 1 0,0 0 0,0 0 0,-1-1 0,0 2 0,0-1 0,0 0 0,0 0 0,1 0 0,0-2 0,0 2 0,0-1 0,-1 1 0,1 0 0,-1 1 0,0-1 0,-1 0 0,1 1 0,-1-1 0,1-1 0,1 1 0,-2 0 0,2-1 0,-2 2 0,-2-1 0,2 1 0,-4-1 0,4 1 0,-2 0 0,-1-1 0,-2 1 0,1-1 0,-3 0 0,5 0 0,-2 0 0,5 0 0,-2 0 0,1 0 0,0-1 0,0 0 0,1 1 0,0-1 0,1 1 0,-1-1 0,0 1 0,0 1 0,0-1 0,-3 2 0,1-2 0,-2 1 0,1-1 0,1 0 0,-1 0 0,2 0 0,1-2 0,0 2 0,0-1 0,-1 0 0,-1 1 0,-1 0 0,-1 0 0,-2 0 0,2 0 0,-1 0 0,2 0 0,1 0 0,-3-1 0,2 2 0,-1 0 0,-3 0 0,2 0 0,-1-1 0,2 0 0,1 0 0,1 0 0,0 0 0,3-1 0,0 0 0,2 1 0,-3-1 0,3 1 0,-1-1 0,-2 1 0,3 0 0,-3 1 0,1 0 0,0-1 0,-1 0 0,1 0 0,2 1 0,-1-2 0,1 2 0,-1-1 0,1 1 0,-1-1 0,1 0 0,-1 1 0,1-1 0,0 0 0,0 0 0,0-1 0,1 1 0,-1 0 0,1-1 0,-1 1 0,-1 0 0,-1 0 0,2 0 0,-3 1 0,3 0 0,-4 1 0,3-1 0,-1 0 0,1 1 0,-1-1 0,1 0 0,0 0 0,0 0 0,-1 0 0,1 0 0,-2 1 0,-2 2 0,-1 1 0,-3 2 0,4-2 0,-1-1 0,4 0 0,-2 0 0,2 0 0,-1-2 0,1 1 0,0-2 0,2 2 0,-1-3 0,2 1 0,1 0 0,-1 0 0,1 0 0,-1 0 0,1-1 0,0 1 0,1-2 0,-1 1 0,0 0 0,0-1 0,0 1 0,0 0 0,1 1 0,0 0 0,-2 0 0,1-1 0,0 0 0,-1 1 0,1-2 0,-1 3 0,1-1 0,-2 2 0,0-1 0,0 1 0,-3-1 0,3 1 0,-3 1 0,3-1 0,-1 2 0,-1-2 0,2 0 0,0-1 0,1 0 0,1-1 0,-1 1 0,1 0 0,-2 0 0,0 1 0,-1 1 0,-1 1 0,-1 1 0,-1 0 0,-1 1 0,3-3 0,1 2 0,1-3 0,0 0 0,1 0 0,-1 1 0,1-2 0,0 1 0,1-2 0,0 1 0,1-1 0,0 1 0,0-1 0,0 0 0,-1 2 0,0 0 0,0 1 0,0 0 0,-1-1 0,-1 2 0,1-1 0,-1 1 0,0 0 0,1 1 0,-2 0 0,2 0 0,-1-1 0,2 0 0,-2 0 0,2 0 0,0-1 0,0 1 0,0-3 0,0 2 0,1-3 0,0 2 0,1-1 0,0 1 0,-1-2 0,1 1 0,0 0 0,-1 0 0,1 1 0,0-2 0,0 2 0,1-2 0,-1 0 0,0 0 0,0 0 0,0 1 0,-1 0 0,1 1 0,-1 1 0,0-1 0,0 2 0,-1-1 0,-1 1 0,1 0 0,0 1 0,0-1 0,0 2 0,1-2 0,-1 0 0,0 0 0,2 0 0,-1-1 0,1 1 0,0-1 0,-1 0 0,2-1 0,-1-1 0,1 1 0,0-1 0,0 1 0,-1 0 0,-1 1 0,2 1 0,-3 0 0,2 1 0,-1-1 0,1-1 0,-1 3 0,1-3 0,-1 1 0,1 1 0,0-1 0,0 0 0,0 0 0,0 0 0,-1-1 0,2 1 0,-1-2 0,0 0 0,0 1 0,0 0 0,1 1 0,0-1 0,-1 0 0,1-1 0,-1 0 0,1 0 0,0 1 0,-1 0 0,0 1 0,0-1 0,-1 1 0,2-1 0,-1 0 0,1 0 0,-1 0 0,2 0 0,-2 0 0,-1 0 0,2 1 0,-2 1 0,2-1 0,0-2 0,0 1 0,-1-1 0,0 1 0,1 0 0,0 0 0,1 0 0,-3 1 0,2-2 0,0 1 0,0-1 0,0 1 0,0-1 0,0 1 0,0-1 0,-1 0 0,2 1 0,-1-2 0,0 2 0,0-2 0,1 1 0,-2 1 0,2 1 0,-1 0 0,0 0 0,1 0 0,-1-2 0,1 2 0,-1-3 0,0 3 0,1-1 0,-2 1 0,2-1 0,-1-1 0,1 0 0,0-1 0,0 1 0,0 0 0,-1 0 0,1 1 0,0 0 0,0 0 0,0 0 0,-1-1 0,1 1 0,-1 0 0,1 1 0,-1 0 0,1-1 0,-1 2 0,1-2 0,0 0 0,0-1 0,0 1 0,0-1 0,0 0 0,0 2 0,0 0 0,0 1 0,0-2 0,0 1 0,0-1 0,0 1 0,1 0 0,-1 0 0,1 2 0,-1 0 0,1 0 0,-1 0 0,1-1 0,-1-1 0,1-1 0,-1 0 0,1-1 0,-1 0 0,2 0 0,-1-2 0,0 1 0,-1-1 0,0 0 0,1-1 0,-1 1 0,2-1 0,-2 1 0,1 1 0,0-1 0,0 1 0,0 0 0,1 0 0,-1-1 0,0 2 0,0-1 0,2 1 0,-1-1 0,1 1 0,-2 0 0,1 0 0,-1 0 0,1-1 0,-1 0 0,0 0 0,-1-1 0,1 0 0,0-1 0,0 1 0,0-1 0,1 1 0,0 0 0,0 1 0,0-1 0,1 2 0,-2-2 0,1 0 0,0 1 0,0 0 0,0 0 0,1 2 0,1 0 0,-1 1 0,1 0 0,0-1 0,-2-1 0,1-1 0,-2-2 0,1 2 0,-1-3 0,1 3 0,-1-2 0,2 1 0,0 1 0,0-2 0,0 1 0,-1-1 0,0 0 0,0-1 0,0 1 0,0 0 0,1 0 0,0 0 0,-1 0 0,0 0 0,0 0 0,0 0 0,0 2 0,1-3 0,-1 3 0,2-2 0,-1 0 0,1 0 0,-1 0 0,0 1 0,0-1 0,0 1 0,-1-1 0,1 0 0,-1 1 0,1-2 0,-2 1 0,1 0 0,0-1 0,-1 1 0,1 0 0,0-1 0,-1 1 0,1-1 0,-1 1 0,1-2 0,-1 1 0,1 0 0,0 1 0,0 0 0,-1 0 0,1 1 0,1 0 0,0 0 0,1 0 0,-2-1 0,2 2 0,-1-1 0,0 1 0,0 0 0,0 0 0,0 0 0,0 0 0,-1-1 0,0 1 0,0-2 0,0 2 0,1-1 0,-1 0 0,0 0 0,0-1 0,0 1 0,0-1 0,-1 1 0,1-1 0,0 1 0,0-1 0,-1 1 0,1 0 0,0 0 0,0 0 0,1 1 0,-2-2 0,2 1 0,-1-1 0,1 1 0,-1-1 0,1 1 0,0 0 0,0 1 0,0-1 0,1 1 0,0 0 0,0-1 0,0 0 0,-1 0 0,0 0 0,1 0 0,-1 0 0,1-1 0,0 1 0,0-1 0,-1 0 0,0 1 0,0-1 0,0 0 0,-1 0 0,2 0 0,-2-1 0,1 1 0,0-1 0,-1 0 0,2 0 0,-1 1 0,1 0 0,1 1 0,1 1 0,1 1 0,1-1 0,3 1 0,-2 0 0,2 0 0,-2 0 0,-1 0 0,0 0 0,-2-2 0,1 0 0,-1-1 0,1 0 0,-2 0 0,1 0 0,-1 0 0,-1-1 0,0 1 0,0 0 0,0-1 0,0 1 0,2 0 0,0 0 0,1 1 0,0-1 0,-1-1 0,-1 1 0,-1-1 0,-2 0 0,2 0 0,-1 1 0,3 0 0,-1 0 0,2 2 0,0-2 0,0 2 0,2 0 0,-2-1 0,0 0 0,0 0 0,-3 0 0,3 1 0,-2-1 0,1 1 0,-2-1 0,0 1 0,-1-2 0,-1 0 0,1 0 0,-1 0 0,2 0 0,-1-2 0,1 2 0,-1-1 0,1 1 0,0 0 0,1 0 0,-1 1 0,1-1 0,1 1 0,0 0 0,1 0 0,0 1 0,1-2 0,-2 1 0,3 0 0,-2 0 0,2 1 0,-2 0 0,1 0 0,3 1 0,1 2 0,4-2 0,1 2 0,-3-2 0,1 0 0,-5-1 0,0-1 0,-3-1 0,0 1 0,0-2 0,0 2 0,1-1 0,0-1 0,-1 0 0,-2 1 0,-1-1 0,0 0 0,1 0 0,-1-1 0,3 2 0,-2-2 0,4 2 0,-2-2 0,2 1 0,-1 0 0,0 1 0,2-1 0,-1 0 0,2 0 0,-1 0 0,1 0 0,-1 0 0,4 0 0,-2-1 0,1 0 0,-2 1 0,-1-1 0,0 1 0,-1-1 0,2 1 0,-1 0 0,0 1 0,0-1 0,-1 0 0,-1 0 0,0-1 0,0 1 0,1 0 0,4-1 0,-1 2 0,3-2 0,-6 2 0,1-1 0,-2 0 0,0 0 0,1 1 0,-2-2 0,3 1 0,-2-1 0,1 1 0,-2 0 0,-1-1 0,0 2 0,0-1 0,1 0 0,0 0 0,1 1 0,-1-1 0,1 0 0,0 0 0,-1 0 0,3 1 0,-3-1 0,1 0 0,0 0 0,1 0 0,2 0 0,0 1 0,2 0 0,0-1 0,1 1 0,1-1 0,-1 1 0,0 0 0,-3-1 0,-1 0 0,0 0 0,0 0 0,2 0 0,-1 0 0,1 0 0,-3 0 0,-1 0 0,1 0 0,-1 0 0,1 1 0,0-2 0,0 1 0,1-1 0,2 1 0,-3-1 0,1 1 0,-2-1 0,0 0 0,1 0 0,0 0 0,-2 0 0,1 0 0,-1 0 0,-1 0 0,1 0 0,-2 0 0,2 0 0,-2 0 0,2 0 0,-1 0 0,1 0 0,1 0 0,0 0 0,4-1 0,2 1 0,1-2 0,0 2 0,2-2 0,-3 2 0,4-2 0,-4 1 0,-1 0 0,-3 1 0,-2 0 0,-1-1 0,1 1 0,-1 0 0,-1 0 0,1 0 0,1 0 0,0 0 0,3 0 0,-1 0 0,0 0 0,0 0 0,-1 0 0,0 0 0,-2-1 0,2 1 0,-2-1 0,0 0 0,1 1 0,-1-1 0,0 1 0,-2 0 0,1 0 0,-2 0 0,1 0 0,0 0 0,1 0 0,1 0 0,2 0 0,-1-1 0,2-1 0,2 1 0,-2-1 0,0 1 0,-2 1 0,-2-2 0,2 2 0,-1-1 0,0 1 0,0-1 0,-1 1 0,1-1 0,-1 1 0,2 0 0,0-1 0,1 1 0,-2 0 0,3 0 0,-4 0 0,2 0 0,-1 0 0,0 0 0,0 0 0,2 0 0,-3 0 0,1 0 0,-2 0 0,0 0 0,-1 0 0,1 0 0,0 0 0,-1 0 0,1 0 0,1-1 0,0 1 0,1-1 0,-1 1 0,0 0 0,0 0 0,0 0 0,0 0 0,-1 0 0,1 0 0,0 0 0,0-1 0,1 1 0,-1-1 0,1 0 0,0 1 0,-2-1 0,1 1 0,1-2 0,-1 2 0,2-1 0,-1 0 0,0 1 0,1-1 0,-1-1 0,4 1 0,-3-1 0,3 0 0,-3 1 0,1-2 0,0 1 0,-1 1 0,1-1 0,-3 1 0,1 0 0,0 0 0,-2 0 0,2 0 0,-2 0 0,0 0 0,0 1 0,-1 0 0,0 0 0,0 0 0,0 0 0,-1 0 0,1-1 0,0 1 0,-1-1 0,1 0 0,0 1 0,0-1 0,-1 0 0,1 1 0,-2-1 0,3 1 0,-1 0 0,1 0 0,-1-1 0,1 0 0,1 0 0,-1 0 0,2 0 0,-1 0 0,0 0 0,-1-1 0,0 2 0,-2-1 0,2 0 0,-1 1 0,1-1 0,0 0 0,2 0 0,-1 0 0,-1 0 0,0 1 0,1 0 0,0 0 0,0 0 0,1 0 0,1-1 0,0 0 0,1 0 0,0-1 0,0 2 0,-1-1 0,-1 0 0,-2 1 0,-1 0 0,1 0 0,0 0 0,2-1 0,-1 1 0,2-1 0,-4 1 0,0 0 0,0 0 0,-2 0 0,2-1 0,-1 1 0,1-1 0,0 1 0,1-1 0,0 1 0,-2 0 0,1 0 0,0 0 0,-1 0 0,0 0 0,2 0 0,-3 0 0,2 0 0,-1 0 0,0 0 0,1 0 0,0-1 0,-1 1 0,1-1 0,-2 0 0,1 1 0,-1-1 0,0 1 0,0 0 0,2 0 0,-1-1 0,2 1 0,-3 0 0,1 0 0,-1 0 0,1-1 0,0 1 0,0-1 0,1 0 0,0 1 0,0-2 0,2 2 0,-1-1 0,1 1 0,0-1 0,-1 0 0,2 1 0,0-1 0,0 1 0,0-1 0,-2 1 0,0-1 0,-2 1 0,0-1 0,-1 1 0,1 0 0,-1 0 0,0 0 0,1 0 0,0 0 0,-1 0 0,1-1 0,0 1 0,0-1 0,-1 1 0,0 0 0,0 0 0,1 0 0,-1 0 0,0 0 0,0 0 0,0 0 0,0 0 0,0 0 0,0-1 0,1 1 0,0-1 0,0 0 0,0 1 0,0 0 0,-1-1 0,1 1 0,0-1 0,0 1 0,0 0 0,0-1 0,1 1 0,-2-1 0,2 0 0,-1 0 0,0 1 0,2-1 0,-2 1 0,1-1 0,-1 1 0,0-1 0,0 1 0,1-1 0,-1 1 0,2-1 0,0 1 0,0 0 0,0 0 0,1-2 0,-2 2 0,1-1 0,-2 1 0,1 0 0,-1 0 0,1 0 0,1-1 0,-1 1 0,1-1 0,-2 1 0,0 0 0,1 0 0,-1 0 0,1 0 0,-2 0 0,1 0 0,0 0 0,1 0 0,0 0 0,-1 0 0,0 0 0,0 0 0,1 0 0,0 0 0,2-1 0,-3 1 0,1-1 0,-1 1 0,0-1 0,0 1 0,0 0 0,0-1 0,1 1 0,-1-1 0,1 1 0,-2 0 0,1 0 0,-2 0 0,1 0 0,0-1 0,1 1 0,0 0 0,1 0 0,0 0 0,0-1 0,0 1 0,-1-2 0,0 2 0,0-1 0,0 1 0,0 0 0,0 0 0,0 0 0,0-1 0,1 1 0,-1 0 0,-1 0 0,0 0 0,0 0 0,0 0 0,0 0 0,1 0 0,0 0 0,0 0 0,0 0 0,-1-1 0,0 1 0,1-1 0,-1 1 0,0 0 0,0 0 0,0 0 0,0 0 0,1-1 0,1 1 0,-1-1 0,1 1 0,0 0 0,0 0 0,-1 0 0,1 0 0,1 0 0,-2 0 0,1-1 0,-1 1 0,-1 0 0,0 0 0,0 0 0,2 0 0,0 0 0,1 0 0,0 0 0,-2-1 0,-1 1 0,0-1 0,0 1 0,-1 0 0,1 0 0,1 0 0,-2 0 0,2 0 0,-1 0 0,-1 0 0,2 0 0,-1 0 0,0 0 0,0 0 0,-1 0 0,1 0 0,0 0 0,0 0 0,0 0 0,1 0 0,-1 0 0,1 0 0,-2 0 0,1 0 0,0 0 0,-1 0 0,1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33AD8-3DE5-714B-96B1-F605518D5FA3}" type="datetimeFigureOut">
              <a:rPr lang="en-US" smtClean="0"/>
              <a:t>4/23/25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7BC42-4918-C44A-BE35-851D9C8AB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1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BB3A-EC56-9D15-2493-FA46902A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6CE1F-8469-27CC-7C73-E99BEF0B2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B83ED-EA55-CFBD-71C5-E59F53207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18CC-170B-7447-B878-0EF7B219A2DB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C5A3-73ED-659C-C09E-FFF0E204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CD26B-C3C4-D2BD-8E90-D58B81BD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79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D1B4-6819-7C1B-2F6F-FA67639C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BF880-376D-0199-EF7D-DD0A64429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1CC49-9250-E5DB-0C46-1463F1A3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6C3A-C3AB-B141-9C4C-D7A1FE364D0C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ECE18-661E-989C-316E-2D5E4433E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23EE9-1182-D1C6-E749-F01C34CA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8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9A5F7-D1B0-6CCB-19BC-D9876A15D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2046A9-9CF7-7877-04C1-B1BD8FC7B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75E56-3445-44A6-6162-4C5F32077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7514B-95CD-EF4C-A998-CDDE72E10A95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3269-600D-4C58-9130-E57EB331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F4AF9-D42D-87BC-101D-342D7892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5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7C6C-59FE-0498-49CF-017DF37C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AEF93-847A-DC1E-CAE7-14C51E494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BE0F4-6D86-44E1-FE1B-E5D8FB8A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00AF9-7F2D-9F47-A981-1B44A975AFB7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E59C4-20B9-1489-787B-A4DDC965F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DD3B7-DA6B-7B09-6421-0B607A2C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9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C4893-9562-B020-8A68-BCC60A2EB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C7EF7-29AA-2511-D3EF-7844ECEE6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6B4C-D79F-F6E5-B79C-C0D7E6E7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6292-0958-3A49-9FAB-DFF6502AB770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0E9BB-4565-6593-9F91-67367A44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7B209-6D5C-5C7C-AB5C-48463356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2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F116-3211-C9EA-BFA0-CC66A4E6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9624D-44F9-8502-02C6-37AAABD6A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B550C-BE38-3E9A-1626-D676F7657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77141-C5E0-DD65-65E9-00DA9B2DD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748C-0C6C-E64A-ABD4-7A58CDDA4CBE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4DC38-95E3-2AC8-AFEB-EED6FD9D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C0B2F-FC1A-4724-777E-25EAC6A1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722D2-CAA5-A01D-689D-3C7827553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2C8EF-E8A7-F847-7153-B497CA7A5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94471-3725-BAD4-0546-8D4266D70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E0163-6E40-99B5-A665-DDB82B5FA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986C93-C4CA-538D-D88E-2081004BD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72A6-518F-A701-25FB-30EEB419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08A2-8013-9B4E-B57D-77890FA41747}" type="datetime1">
              <a:rPr lang="en-US" smtClean="0"/>
              <a:t>4/23/25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F6B36-F0EB-B826-4944-71BAD9D0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E67A2-81C0-A8E7-AC53-436EEBB1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48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FA410-F89B-684C-03F7-CBD10529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9D51D-AA4B-05B8-9183-1B6EDE46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314EF-8B3E-6B4B-AD67-61092D2F5BA7}" type="datetime1">
              <a:rPr lang="en-US" smtClean="0"/>
              <a:t>4/23/25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98BE9-0C82-A1DB-7A0F-15417E29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9E48DF-2A6F-DFE6-50F1-EF760874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9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667FC-FD47-4492-8C11-9271C2414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D74A3-481B-084D-A0FF-5842F9AD1980}" type="datetime1">
              <a:rPr lang="en-US" smtClean="0"/>
              <a:t>4/23/25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673D50-7E16-12D8-3DEC-617B40EF5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C82EB-D799-40AE-DAB6-0E6D50B1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9B44-6B66-20D6-8289-A0BBC7FD8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0286-0936-7850-B649-9381075ED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1A3AE-A5F7-3A1D-DDFC-D93C2975E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1EC66-DBB0-3F93-9E12-31B2DA43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C29E-3FE9-C741-B5DF-706AD169AE05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B334-0190-1E2B-189D-10EBE4DD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64572-77C0-3C36-62BC-13C7603A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96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856F-3FDE-EE44-B529-6F590154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AC14D-7D1B-587B-124D-A68A9119D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3986E-E201-F155-2F3D-0A793495B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17F24-DBB9-6D31-247E-9EEAC8CA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05E4-33BB-194F-9D30-65391040CA32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9B1B0-7D77-252C-8BCA-67276120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5807C-DF77-983C-22EA-3AA4992C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0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4B42FF-8D46-617A-DFB5-7DAC928F6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FAB19-B4E1-55BC-1C5F-E27184837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29A5E-2105-01F6-4E24-9FE3187B2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F7F602-B3A7-A849-8DB1-F6D904C60368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5CB77-A97D-BB48-80D2-6D897BED7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EBF2A-D8AD-C80E-8680-5321576FA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3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1.xml"/><Relationship Id="rId4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D44A-0B45-02C7-04C6-289B86952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Traveling-Wave Phonons at Room 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56FFF-B175-72BB-B5FA-13324410B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Joel N. Johnson</a:t>
            </a:r>
          </a:p>
          <a:p>
            <a:endParaRPr lang="en-US" dirty="0"/>
          </a:p>
          <a:p>
            <a:r>
              <a:rPr lang="en-US" dirty="0"/>
              <a:t>April 25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  <a:p>
            <a:r>
              <a:rPr lang="en-US" dirty="0"/>
              <a:t>Northern Arizona University</a:t>
            </a:r>
          </a:p>
        </p:txBody>
      </p:sp>
    </p:spTree>
    <p:extLst>
      <p:ext uri="{BB962C8B-B14F-4D97-AF65-F5344CB8AC3E}">
        <p14:creationId xmlns:p14="http://schemas.microsoft.com/office/powerpoint/2010/main" val="2570238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57695-AB6E-F646-2DBC-7C8ECF147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226D-BCCC-BCA0-7153-2556066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14E1E-7FF5-3CBC-4DEF-EB23E70F8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r>
              <a:rPr lang="en-US" dirty="0"/>
              <a:t>Demonstrated for discrete cavity systems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Resonant cavities permit discrete modes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Tune laser just red of cavity resonance </a:t>
            </a:r>
            <a:r>
              <a:rPr lang="en-US" sz="1600" dirty="0">
                <a:solidFill>
                  <a:srgbClr val="414142"/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rgbClr val="414142"/>
                </a:solidFill>
              </a:rPr>
              <a:t> discrete mode cooling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90B20E-9CDC-A9DE-5A13-5219D2288BF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09194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226F93-46FF-9034-8995-4538D4EF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45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5B9A-EEE8-542D-D3EB-D8F58579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53E1-6974-8968-C045-9B712998E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2E00C-48D5-CBEE-2BC7-8F8467203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63513C-B030-F6CF-D737-B15124F5BE0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C0B4CD1-BF90-83E2-F14B-7940A6AA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2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AA3D5-B453-F1EB-2DE9-1F6D40989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9B73-1121-2E49-13C3-FDCD9FED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5EE99-659E-2222-B520-9F8BB1EA0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2CBD4-FA6A-4700-72BB-42DB89F8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8B5B81-BE5B-1289-97B9-E58A4DDA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8" name="Bent Arrow 7">
            <a:extLst>
              <a:ext uri="{FF2B5EF4-FFF2-40B4-BE49-F238E27FC236}">
                <a16:creationId xmlns:a16="http://schemas.microsoft.com/office/drawing/2014/main" id="{CDF9AEEB-DEFC-A5E1-6D8C-D19E6ED0E190}"/>
              </a:ext>
            </a:extLst>
          </p:cNvPr>
          <p:cNvSpPr/>
          <p:nvPr/>
        </p:nvSpPr>
        <p:spPr>
          <a:xfrm rot="16200000">
            <a:off x="5920701" y="5173449"/>
            <a:ext cx="449676" cy="412200"/>
          </a:xfrm>
          <a:prstGeom prst="bentArrow">
            <a:avLst>
              <a:gd name="adj1" fmla="val 13218"/>
              <a:gd name="adj2" fmla="val 17858"/>
              <a:gd name="adj3" fmla="val 25000"/>
              <a:gd name="adj4" fmla="val 78863"/>
            </a:avLst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1414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EF3ED8-CEEB-4173-DC71-5F8E5DE3F64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E03CB2-4DDC-10F6-B103-BAD5146F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95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E4157-288D-8D7B-76A2-2EDC3A9B3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30C3-AB3C-3E7E-B110-55139EF7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9FB7A-87EA-D8F9-1ABF-F22D31838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49109-6434-8AA5-D741-EFF2D823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5D5DF-7DBC-E1A5-1E24-46DFE5CF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EE00D9B0-BB40-833F-CA01-F1023A660021}"/>
              </a:ext>
            </a:extLst>
          </p:cNvPr>
          <p:cNvSpPr/>
          <p:nvPr/>
        </p:nvSpPr>
        <p:spPr>
          <a:xfrm rot="16200000">
            <a:off x="5431221" y="4921695"/>
            <a:ext cx="189016" cy="1160206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1B95B3C7-53E3-1E8C-BB0A-EEF9F97CA1FA}"/>
              </a:ext>
            </a:extLst>
          </p:cNvPr>
          <p:cNvSpPr/>
          <p:nvPr/>
        </p:nvSpPr>
        <p:spPr>
          <a:xfrm rot="16200000">
            <a:off x="6598802" y="4978229"/>
            <a:ext cx="189016" cy="1047135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2BC48396-36C4-38D1-7CE1-AC05D426C79D}"/>
              </a:ext>
            </a:extLst>
          </p:cNvPr>
          <p:cNvSpPr/>
          <p:nvPr/>
        </p:nvSpPr>
        <p:spPr>
          <a:xfrm rot="16200000">
            <a:off x="7668268" y="5015306"/>
            <a:ext cx="189017" cy="972983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D5A1F-4BDD-7CE8-A34B-F3C4CFE756EE}"/>
              </a:ext>
            </a:extLst>
          </p:cNvPr>
          <p:cNvSpPr txBox="1"/>
          <p:nvPr/>
        </p:nvSpPr>
        <p:spPr>
          <a:xfrm>
            <a:off x="5120810" y="5735511"/>
            <a:ext cx="80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414142"/>
                </a:solidFill>
              </a:rPr>
              <a:t>Gain</a:t>
            </a:r>
            <a:endParaRPr lang="en-US" sz="2000" dirty="0">
              <a:solidFill>
                <a:srgbClr val="41414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326CB8-2894-14FE-B03C-17E61A104A81}"/>
              </a:ext>
            </a:extLst>
          </p:cNvPr>
          <p:cNvSpPr txBox="1"/>
          <p:nvPr/>
        </p:nvSpPr>
        <p:spPr>
          <a:xfrm>
            <a:off x="6173316" y="5735510"/>
            <a:ext cx="1000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Power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671DC-9D16-3E6F-378A-302F24284A46}"/>
              </a:ext>
            </a:extLst>
          </p:cNvPr>
          <p:cNvSpPr txBox="1"/>
          <p:nvPr/>
        </p:nvSpPr>
        <p:spPr>
          <a:xfrm>
            <a:off x="7155719" y="57393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Thermal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F2B318-B12D-D8AE-0615-CE84F8B03FB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890384-2CA8-C73C-FB8C-B27A83B5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8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72EC-F30E-5A55-8177-8D00AE37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E99B59-5B8A-754E-B5D8-8523FC3A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7E37B-256D-B516-964F-1959255A80B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A78EC-BAF7-AC73-6987-32CA28C2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2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9D97F-8E09-4BB6-47CF-146806B6E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62E5-EFC7-2EB2-BE27-F33D31534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Challenging in fiber</a:t>
                </a:r>
              </a:p>
              <a:p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Requires large enough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small enough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fast escape</a:t>
                </a:r>
              </a:p>
              <a:p>
                <a:pPr lvl="1"/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Typical fiber has very low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∼0.001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7264F72-4A29-1B32-FA25-0C123823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B2D831-E5E4-4A01-FFFD-332EC59955E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F8DC1-3240-A8A4-770F-19AB24E1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9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65BA4E-5EE6-CF4F-9C72-57B48BDCBD3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22454-3D95-6246-A18E-908AF0B49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70A4EB-3A07-2747-A987-C93EDD94A0FC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C50F7C-B324-9F47-AA49-08B92ADDB5EF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E65A83-753A-4B45-A196-01F4D2323E1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9F586B-FBD9-A44A-A20C-06AA6A754981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308BDD-E135-BA44-BC3C-EE9BA518E9CE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513CC8-F909-CD4F-9605-05E114106ACC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7002BA-90A2-4949-BC91-FFBC51C10054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8D5EE55-2B65-924A-9D44-DC504B38D8B0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91935F-0F34-B145-9E38-C9E50439BD8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FC06F5-8B82-884B-AF3F-D88EA35435AC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53486-DC1E-9643-682F-AA935285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6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66CC0F0-7D7D-4344-9576-06BDFB6AF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72FE3-51D2-6A46-B3E6-FF398B300AB4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C4BEEC-0727-6C4A-819D-1EAD0B602308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F0754C-AA1E-7345-98C1-7B21D24D898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D37049-E6A0-9640-A493-55FF075AD79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808487-9641-A243-8397-D864BEE8A741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7A2DC-D279-2648-B29B-1D8133FC28C1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CA54BC-AC2B-BA46-B407-EE5BF73FBCB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E7C38D-42DD-BC4C-A15C-42A1D2818FC1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FA8C91-CB75-D24A-8F78-2633E18D2B39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2BF151-AC77-D548-B0AE-A80E8B024798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65769B-5DFD-594A-B5DF-3A3CD1700E0D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AA4A8-051A-CD45-B88F-553AF3CAA88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AEBAE4-D99E-C1A4-5B97-3D36E195169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46C22-B2FD-A94B-6D4D-C767CBE2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5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85EEB4-5657-7A40-BF73-DDD6C2ABD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89EDFF-A188-0344-B339-AAF64B6C5CE5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D758F6-1B43-6441-BB8A-315D5DBD1D21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D990A2-4DE7-3241-8B50-6471AE1754BF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9099D5-61B2-7141-A3F5-25CCB9106A4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A10215-38FF-C14C-BC91-E611A48BEE12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EB7604-0D66-254F-85FC-423EF34E8A98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856D3D-AD62-9D4C-8BB3-F7CD672C8928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A378A9-BDEE-7846-80B0-18B191FB4A9F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71F733-5A5A-FA4B-8F92-0C784766A37F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F1FD62-1116-984D-AE58-411B32A12896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0ECFD1-76DB-1D4E-B763-BDE8B0BFEAEA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D0AD99-D2CD-A544-8D79-DF991D97CCD1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481F20-1EAF-4D48-8AB7-8B1E547EB486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16BA12-EDC8-3AE0-9F54-75C70789347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4C73A-1723-A5E0-01A4-861F890C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31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8669BD-5202-813B-3ED0-C69BDBDF8CE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340F3-D4C7-0A88-CC61-1B1588C3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8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5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682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93E6CC-719D-3125-E2FB-97739008650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82E5F-62B8-14D6-787D-F60CC5DD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64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2205C9-8141-5DED-2203-82FA544DBBD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4F0FE-4DA5-0FE5-CDE3-2EFD423A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2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E11A5-0440-2D99-869D-3E3C616E8A03}"/>
              </a:ext>
            </a:extLst>
          </p:cNvPr>
          <p:cNvSpPr txBox="1"/>
          <p:nvPr/>
        </p:nvSpPr>
        <p:spPr>
          <a:xfrm>
            <a:off x="5275959" y="4145183"/>
            <a:ext cx="1441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637CC7"/>
                </a:solidFill>
              </a:rPr>
              <a:t>anti-Stokes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C55511-96C1-25EC-A072-2A43B626276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DD5CF-9305-95C6-0757-189F08FB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4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330A-DFCC-0142-865B-CC74FF96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E7A9A-FF36-7648-821C-613AA1CAE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8F83D1-9EAA-92F7-963F-A13C012784E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4EAEE967-BE75-E327-3BBA-E1D4A3A9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70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A5EF-DF06-5806-0839-015DB7E21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8E0E-4096-8EB4-A019-095679B3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B5FCE-F03E-4DC4-3A08-3D90DA409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3642D8-ECA8-1C6A-9B20-268B50477D13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6E35C9-1CCE-BACD-E679-29E4B749CAB8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BCF007-07A9-0E80-DCB7-B8E7C2D1E64C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3CE7E4A-E1E8-D84B-BD67-D2970D3BD8E2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00AE2-4E58-617C-624E-FD43023555F7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B78D8F6-49DE-50F3-9282-57A1110D21F1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CAB0AD18-6D8C-DB41-CB35-B747F85B133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A464FF-1E04-FCE7-BADE-F2BB629BA668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56A201-9CD8-D516-8409-B2D04680ACF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EE108B-E841-E59C-FF1A-251AF6B1B81D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34FF47-C247-9156-CCFA-721B6A58B499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3A232D-6C41-79E7-8904-3E3ACF1AAAD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CFF3F722-7B98-6737-1BAD-3A8553DBC6A5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C1AEA4-C74A-921E-700A-CEFE65FE3B5A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0F941567-0AEF-510F-DAFB-3FD3DAF379C4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512889-716F-CED7-ECE0-77EA8FFD9B1F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4CB9FE-F927-00C8-566F-60C3C3591B85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ADD40A-4E1E-E9C1-0B14-3ECE7AC64FAB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5C1F8E-58EC-BEAC-AD6B-0CB5329A7283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F9651A-D032-A0EA-73D2-CD212044A6B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C7EB07-D132-3D1D-69D1-53C257B69E62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C1C093-B7DC-7C97-EAF7-7F557B06BBB5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1A760D1-E4CA-839C-909B-49A96A41F5BD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C506740-FE2E-13DF-5F27-2BE5460C7973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BA0324-E0B2-3053-B638-D6B35560745D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802D5A-FA05-852B-7D05-CE35FB400CA9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F47D77C-E275-3A04-EA52-2E46D5BD64AA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C544F21-FBD2-87F1-BEF8-D1BBB1B26CF9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A0A9EF9-BB0E-E036-F14D-1CE9059BF58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18009B38-75B0-0D6D-3442-D5A6D677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00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77B2-6867-7AA3-684F-B9EF389F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8F0A-E2EC-99B2-18E0-FB55D14D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FD568-8A5C-3B71-3391-4BE204F86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42F4B0-22ED-7B5C-66A1-653E8E2D548A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542A1-19D1-6D33-EDD9-E3793CABA79A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15789B-363D-CFD0-34A6-FE1AB0B03616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61643DF0-CB36-2C87-4F18-6B4071BB8E57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C8AE8B-EA3C-933B-369D-651C000419DB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D876DDDA-2C22-F074-BF00-3A73843306FA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A09AAFAE-F2CD-A7CF-DC0B-A164EED20A9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FB1502-BCDC-3DDB-C623-845FBD1A6EA3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7918F2-4FF7-DDCD-824B-3AA86086A32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43F26E-AB9A-7B52-3530-F08E0C9C2CC0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0CAE2B-9051-A975-B662-A4EE85931197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BB3807-4790-65E1-72BE-76C9F3AB64E7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6B3899EA-4857-2C64-EDB6-01C5A229C83A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E2751F-F856-84F8-7D39-F24BC6B29382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59B104FC-2B6E-5C8F-B4AA-3E82B40F2A25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B878542B-F87D-F6AD-E322-EB6AC126856A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87C605-8A89-5892-42CF-4E29A0CD3AE8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8B0DDF-6B67-614C-DD79-57163FD847CF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9DDC83-13A5-EA73-AA0C-336FF2A4E408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46475-2A25-853A-480B-D8F31A26AD99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49E19B-54FC-88B5-38B9-C4D73E899175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85471-5855-B943-95D8-40E54BDC10C7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B45EADC-BD35-F082-B1AE-E2E6A490A054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9DC6876-5D1C-6211-ECFF-AD4B9FC8292A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9EDCAC-C45C-3AD4-E17A-AA073B36F5FF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FD2450-3A1E-B180-A47E-7B84B929C127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6A89A0-A09F-5ABC-7455-DCB3A2343D45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CAA75F-B502-4B06-497E-2349D60D5B0E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03EC72D-BA60-0884-45AB-4DD0C796898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FE6D1AE2-0CFE-46C5-7D3C-1F201891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85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01E47-621B-ACCA-3BB8-B6F25D35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84B9-714D-EE7F-CE4D-A8B52122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D0582-649B-A361-9557-FE1C0B371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4B268A-2379-353F-4232-3686E6D25A44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233A4-36B9-B5B0-2B8C-38EFFEFA3AF6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576495-26A7-24D2-3809-54FB9D86A7B2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1FB09E01-3E0E-3D72-197C-14047E19F80D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7A7561-2F99-3C8F-59E4-40EB28D8FF71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99FE536-DC62-9C46-03A4-CA579AD25948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5BAD257C-7169-4CE2-5B16-3A8FD24EA252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BED5B1-8D40-DDBE-65C5-EDDADBCA936C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D31D2A-9741-1A89-33AB-401312FF74B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405AAB-705A-8E8D-8861-D28609972162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E73363-2EC2-34B9-50A5-38459A9E1933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A98F68-4C4E-3508-9D22-A195E73EAF9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4D709B30-BCD4-CC5E-B7F3-40E439202BF4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DDCE17-6DF7-BA04-28BD-206EA8A80780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DE955C26-6690-8F82-A4E1-718977D146D2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836024-232A-CCB0-00B8-C5EBF2A1376B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FECCFF-06F3-0708-49B6-8DBBC74AF4FF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8BBC05-89A4-4508-F01F-29A6F2AB2A33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2D99B9-FA93-8982-FB1B-69ACD2DF0DE0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1FBCF4-0262-CBF9-766B-7692120BB3F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D3A295-BC1E-B381-D817-7D8C7B16E219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4F2C0-A9BD-8C62-8A0B-A6240C00AFE0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E19045A-3390-F9C2-01CE-B635024E8A90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FBB56E9-42B8-EEA1-FD47-5D61B8988158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01DC20-0451-8736-F098-C06B4C089E6C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D2558C-71E0-A570-8C69-DD86D95F9E9D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442C64-1417-40DC-A091-FE56A0A1ACDF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63422E-C28C-0A60-7ABA-2D810EA5CABA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/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noFill/>
              <a:ln w="19050">
                <a:solidFill>
                  <a:srgbClr val="41414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blipFill>
                <a:blip r:embed="rId2"/>
                <a:stretch>
                  <a:fillRect l="-2793" t="-9677" b="-32258"/>
                </a:stretch>
              </a:blipFill>
              <a:ln w="19050">
                <a:solidFill>
                  <a:srgbClr val="41414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98E038F-BF82-3064-553D-C1A3DC73E10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C4A8E46B-01E8-1B54-47C1-011CF7BD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26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EF9D04C-2C72-1C59-DF28-D7A5A197926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360B4-21EB-3EE8-B4D4-D21F723A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11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75990F-3669-44B8-7380-756D3004DED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56670-0068-8EFB-08B1-F2469867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31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DE676B-CD02-9A4D-897E-69BC3B083DBB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6A4A5B-B7A8-6341-A076-62DAD5AB1AB4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4519AE-F857-A6D9-F51F-1D71B25ABCC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8E239-8C91-7C66-030B-65913497E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3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28A95-D0FF-B5AC-972B-54D636FA0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71A4-F55B-4F02-E8B3-712D3CC0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E5EC15C-9BD3-3474-65BC-6F86D159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5AB3FE7-A79B-7681-9A9C-17574A6C65A2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46B5BA9-0C1D-C694-8D5A-2A9B5B9F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24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14:cNvPr>
              <p14:cNvContentPartPr/>
              <p14:nvPr/>
            </p14:nvContentPartPr>
            <p14:xfrm>
              <a:off x="8640691" y="3107270"/>
              <a:ext cx="1353240" cy="1502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21611" y="3088190"/>
                <a:ext cx="1391040" cy="154044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EE566E-03F4-CE47-8151-DB0E570E25C7}"/>
              </a:ext>
            </a:extLst>
          </p:cNvPr>
          <p:cNvCxnSpPr>
            <a:cxnSpLocks/>
          </p:cNvCxnSpPr>
          <p:nvPr/>
        </p:nvCxnSpPr>
        <p:spPr>
          <a:xfrm flipH="1">
            <a:off x="9815805" y="1690688"/>
            <a:ext cx="690464" cy="1382192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B95F30-7A18-1CE2-CA08-7ECA380B0996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81AB84-F971-A7F9-4D1E-C3F0E67846D3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7E262D-6471-1CCA-7DDA-AF6CE7A5F2C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0B333EC-F126-C97F-4171-1D9450A4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69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5D68-8510-7170-2EE3-E4340BB6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CBCC-1189-ADF0-BB3D-C3017C8E0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9E801A-4402-F8D3-76A7-7A00EBF3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345D5B-188E-7427-FB44-DA90F13B08AF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BC9B2C-0324-2F6A-81FD-0B1068823352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0F1C40-A118-89C3-7C50-EFD3BBD5B6F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063627E-E64A-968E-DB28-26026F85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27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0115-A93B-F462-209E-7C8CFC5E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F1F8-4EB8-1BAD-65F7-8E40FC83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E71BE-22F6-1843-62C7-BE3DD0F9C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22AA50-6C80-BDE6-CA21-38F283AEE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40B1FC-ACE7-EE7D-5703-B6F5A00239E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8EFFC53-E97C-C30E-CBC8-E321F20E2149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E6F405-CBAF-16B9-8713-8CE1517A40A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4DECB9-4EEA-EFCD-37A3-F03D23F49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04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9E605-C81C-1301-F321-4B4E24D48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1EA0-8080-CB91-416C-2ED8FE43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259D4-F7AE-0B67-06D4-12AB7EE7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44CE7B-CA59-B7C4-1EF2-7DBFF423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27DD63-42A8-9DBF-54E3-85698888966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191195-2E81-E563-E810-4CF0E9A96F87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C6C495-2E1F-076D-A456-EDC0591CE9C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04A7C7-8675-E6F5-9475-7217AE48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74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734BC-9AE9-6ACB-3F59-9C1E35397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DCA2-B2B8-9118-7E0A-E078A362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44771-127B-433F-C00E-AC67DC164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  <a:p>
            <a:r>
              <a:rPr lang="en-US" dirty="0"/>
              <a:t>Broadened linewidth gives measure of cooling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31E73-8E10-BBC4-9202-974A549E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FC2EF7-A247-5910-C3CB-9DC3D61AEE14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7197E2-C71E-05FF-DB9F-7D635DC18715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826F1F-32D3-7D54-CB97-EA44C3C10DD2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6B545D-8374-D4AE-00DC-E4465439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79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7A96-B1D7-BF53-5110-A44DB2BA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32367-FADD-DB71-8A8B-3251071A7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</a:t>
            </a:r>
          </a:p>
          <a:p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D702F1-7E74-E7FD-D6D5-A4F2B43B0B7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D390066-C3F3-D9B2-4237-2FC80FB4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7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17EE3-02A7-0739-2CE0-9AD036888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C21F-693A-BB39-E379-75B88C78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33F3E-A1FA-9A15-DF3E-45F96C6E7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89967-4D45-2672-8ECB-E065DDDC9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25BF29-F81A-A4AF-51A3-81F77FF8F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7597AE-84C2-137E-D49C-6C8D4483163F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87EA44-3F48-5826-CEBB-B4414FA8B96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07BFDBE-6572-B330-2F5C-E3D7547B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8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292DC-7E92-6145-4BD6-BC2C41B7A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029D-F85C-63B3-5E60-9DB941C2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94E53-6F9D-ACEE-3EC2-280BE26FE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58FF8-AF67-754D-DD67-04B1D921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1941C9-8DBC-E04F-39A7-198CF29F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31A03-86A5-F5A2-3893-DC91A5496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41FA3D-71E3-A792-3E03-A9B53CD4DF2E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295C6F-1977-D042-3B2E-FB37189AA78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132D21E-18CA-E25E-00D5-111D2E94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DB80B-7C08-71F9-3878-052D5CB13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7044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9413E-442D-BF0B-1CE2-78DF91F32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0E3A-8B5B-29D4-A38C-DE6A8DA9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3980-83BE-0D1D-3A7F-7BE374204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B929E-D087-74B7-2BC4-C8387971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F5D48-1FED-F866-56DD-7A35F526E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96804-093E-D013-BF90-9C9F8178E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96CA3C-CB69-C7AC-692D-BD561AC01165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56CE70-1C5E-01D3-D71A-39679A8AB1C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0FB7A1-4A71-1855-2F68-A966DEC0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43E7A-10C7-A3AF-0B8D-B889BEAC3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1CA84F-C18C-D7B4-66AF-AFCBECBB9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19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B59D1-CFF3-6A59-4B42-F92A72D53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E8BA-CD10-9CC7-A2DA-845A1591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9B755-A67C-A265-EC9B-38CA0BCF5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0ECCE-80B1-73A4-74C1-D760A464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C62D6-4F9E-5C7B-1904-ACFDEC9B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267084-C8D1-C94A-A584-86C1B1850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E359EF-D8E0-5BFD-1072-7469459EF57B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83A35F-5EF2-1668-6DD5-64574958F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9484EF-8168-2822-47C5-10F174293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946" y="5473386"/>
            <a:ext cx="2305485" cy="3886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C83DC8-DA58-3A89-5C33-D1C3932AF4D5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598913-D629-3CC6-5C51-1FC4F509368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E4FC445-4220-1F88-A871-FD28D5C9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52391-68AB-A4A0-A37C-122236DA4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908C5-2895-F89B-CA0C-FA492F2909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1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EEEF8-B211-FE2B-6BC2-E2A995C9B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425E-5A25-7E40-F0BD-B1B5FC40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C6F0683-5F62-D376-DF37-16F0906B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4A205B5-822C-3023-026A-AD6C4BFDBCB7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055B67C-5418-290E-73FE-5FD8C6A97B1E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A9417-BA33-FC48-125B-C8AAEEB1E2D6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BF54C-6B5E-9961-9C95-B0A329FDA7C6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397CC1-B455-00D0-47C3-C19404D158BF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CF3CF98-19C6-A726-D432-498BDE799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46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BE900-831F-76B7-BC67-2CACBDA06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797E8-7EA3-643A-62EA-A8A2D3D3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C81AF-28EC-F239-82E6-2AC6ED6AC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17B1C-17DC-674C-0318-6DD1FD53D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913729-84B7-51CE-BA93-F0E8C3454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154F7-C11A-EE2B-9DB5-0CBB57C0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8C2580-C4BE-D371-4D1C-470C95196FB6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30E252-A3F6-162E-B79C-4F3DD93D1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209AD9-3DA1-3959-26BD-7A1E8C6B4921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9EC1C0-F5ED-F1E3-6BCE-76F7362C11D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CBDC2D-6C2C-A5DF-5690-2911964BA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32065-30F6-0C16-DA8B-3295A7F58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A09B96-2A1F-B685-AF9F-B78C8144F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A03541-4D0E-DE9A-A046-26809F24A043}"/>
              </a:ext>
            </a:extLst>
          </p:cNvPr>
          <p:cNvSpPr txBox="1"/>
          <p:nvPr/>
        </p:nvSpPr>
        <p:spPr>
          <a:xfrm>
            <a:off x="5813659" y="51157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/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800" i="1" dirty="0">
                    <a:solidFill>
                      <a:srgbClr val="637CC7"/>
                    </a:solidFill>
                  </a:rPr>
                  <a:t> C-Value </a:t>
                </a:r>
                <a:r>
                  <a:rPr lang="en-US" sz="2800" dirty="0">
                    <a:solidFill>
                      <a:srgbClr val="414142"/>
                    </a:solidFill>
                  </a:rPr>
                  <a:t> (% cooled)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blipFill>
                <a:blip r:embed="rId8"/>
                <a:stretch>
                  <a:fillRect t="-11905" r="-239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445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AC30-8977-9175-D5BD-39330946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65A825-690D-5AA0-AF1D-25696532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044" y="1609382"/>
            <a:ext cx="9749912" cy="4753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B65D1-E588-C712-2033-9605CBD0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230"/>
          <a:stretch/>
        </p:blipFill>
        <p:spPr>
          <a:xfrm>
            <a:off x="8902114" y="4927755"/>
            <a:ext cx="2063619" cy="15651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151F6F-F40D-A4D5-0689-56852FF1A673}"/>
              </a:ext>
            </a:extLst>
          </p:cNvPr>
          <p:cNvCxnSpPr>
            <a:cxnSpLocks/>
          </p:cNvCxnSpPr>
          <p:nvPr/>
        </p:nvCxnSpPr>
        <p:spPr>
          <a:xfrm>
            <a:off x="9704713" y="5810877"/>
            <a:ext cx="41253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B299FF0-C62C-A530-6D44-34B936C3ADF1}"/>
              </a:ext>
            </a:extLst>
          </p:cNvPr>
          <p:cNvSpPr/>
          <p:nvPr/>
        </p:nvSpPr>
        <p:spPr>
          <a:xfrm>
            <a:off x="8250590" y="5704919"/>
            <a:ext cx="554805" cy="2833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47A8BA1-8D02-6FDA-E7B6-65A304740D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764" r="1422" b="-14818"/>
          <a:stretch/>
        </p:blipFill>
        <p:spPr>
          <a:xfrm rot="5400000">
            <a:off x="7210932" y="2826627"/>
            <a:ext cx="2910640" cy="29795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A61A6E5-8D11-164A-E069-C791BD94CC12}"/>
              </a:ext>
            </a:extLst>
          </p:cNvPr>
          <p:cNvSpPr/>
          <p:nvPr/>
        </p:nvSpPr>
        <p:spPr>
          <a:xfrm>
            <a:off x="8815227" y="2807606"/>
            <a:ext cx="20498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447DB6-9A38-4604-4F31-FA9CF04070C0}"/>
              </a:ext>
            </a:extLst>
          </p:cNvPr>
          <p:cNvSpPr/>
          <p:nvPr/>
        </p:nvSpPr>
        <p:spPr>
          <a:xfrm>
            <a:off x="8825266" y="2104416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00BE3E-59FD-4DE0-4B32-0A9E69828A51}"/>
              </a:ext>
            </a:extLst>
          </p:cNvPr>
          <p:cNvSpPr/>
          <p:nvPr/>
        </p:nvSpPr>
        <p:spPr>
          <a:xfrm>
            <a:off x="7557338" y="2104416"/>
            <a:ext cx="89470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F6623-B947-185C-9176-BF814BE66220}"/>
              </a:ext>
            </a:extLst>
          </p:cNvPr>
          <p:cNvSpPr/>
          <p:nvPr/>
        </p:nvSpPr>
        <p:spPr>
          <a:xfrm>
            <a:off x="3174734" y="1993538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430984-8FAB-A4B5-9E04-6D2197DBFBF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3898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395FAC86-5C6F-BD29-B3DA-7EE27251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39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A850-E73B-0A42-3B15-515135F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63DEF0-C251-FD70-B5EC-0F708ED9F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833" t="10918" r="7777" b="1313"/>
          <a:stretch/>
        </p:blipFill>
        <p:spPr>
          <a:xfrm>
            <a:off x="3135263" y="755258"/>
            <a:ext cx="7698655" cy="5737617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AEAADF-3C86-A652-4AAF-62BBB092AB2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BA722C-35C1-F605-5E23-DC85DBF6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DD115B-967D-5438-790B-35DF6E10A74D}"/>
              </a:ext>
            </a:extLst>
          </p:cNvPr>
          <p:cNvCxnSpPr>
            <a:cxnSpLocks/>
          </p:cNvCxnSpPr>
          <p:nvPr/>
        </p:nvCxnSpPr>
        <p:spPr>
          <a:xfrm>
            <a:off x="5810864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6D458A-E3C5-F335-5D03-38398D124AE5}"/>
              </a:ext>
            </a:extLst>
          </p:cNvPr>
          <p:cNvCxnSpPr>
            <a:cxnSpLocks/>
          </p:cNvCxnSpPr>
          <p:nvPr/>
        </p:nvCxnSpPr>
        <p:spPr>
          <a:xfrm flipH="1">
            <a:off x="8261555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982D367-341E-0E13-D3FF-8DFBC10AA3CA}"/>
              </a:ext>
            </a:extLst>
          </p:cNvPr>
          <p:cNvSpPr txBox="1"/>
          <p:nvPr/>
        </p:nvSpPr>
        <p:spPr>
          <a:xfrm>
            <a:off x="6096000" y="3700353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1542270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D070F-10B2-7FA6-EAE6-8F70338C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5266-E6E8-0175-6C6D-49B52169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CC0D6B-D8A4-8EA4-18B7-536EDB54D0A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FB3944-72FA-2F89-09A5-167E03055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42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82B5BEF-1FA9-86EA-E488-BFB6264C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3115599" y="765091"/>
            <a:ext cx="7641739" cy="56800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2BDB1C-6D3B-238C-40F5-8B6B0BBC39A2}"/>
              </a:ext>
            </a:extLst>
          </p:cNvPr>
          <p:cNvSpPr txBox="1"/>
          <p:nvPr/>
        </p:nvSpPr>
        <p:spPr>
          <a:xfrm>
            <a:off x="2685420" y="3105834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2250321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A09FF-82C3-1C19-001B-164B0B2D1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0791-77FE-1C9F-CB29-FB243777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D7971DE-95DD-6B61-DA6D-E9F7A58C43B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849F82-887B-4D59-A6C0-9BD9AC23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43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E8C7E90-003F-1B49-F560-27EEF8A99E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27.2 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blipFill>
                <a:blip r:embed="rId3"/>
                <a:stretch>
                  <a:fillRect l="-1039" t="-8929" r="-779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A5E95CD-6141-D9F7-256F-7E0C83A75F05}"/>
              </a:ext>
            </a:extLst>
          </p:cNvPr>
          <p:cNvSpPr txBox="1"/>
          <p:nvPr/>
        </p:nvSpPr>
        <p:spPr>
          <a:xfrm>
            <a:off x="5967766" y="5278054"/>
            <a:ext cx="4315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37CC7"/>
                </a:solidFill>
              </a:rPr>
              <a:t>cooling from room 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80C18-82B6-AEEA-1F21-348B7FDF602F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F289E9-C13C-CE71-5985-A3C2ED692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A85185-53C9-24E6-E949-41B1B990DFED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99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733E-836B-9C74-1A59-0E9C50E53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B49F-9272-19B1-F2AA-F15FE79C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F63466-D9D5-1A2A-7013-A901552C0F2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993097F-D940-5186-E6FF-48D3C319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44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371DA7D-FC37-56C0-3F41-8214D4F6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9.3 %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blipFill>
                <a:blip r:embed="rId3"/>
                <a:stretch>
                  <a:fillRect l="-1050" t="-8929" r="-1050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332AAC-DD10-FAD5-950B-248287A2A95D}"/>
              </a:ext>
            </a:extLst>
          </p:cNvPr>
          <p:cNvSpPr txBox="1"/>
          <p:nvPr/>
        </p:nvSpPr>
        <p:spPr>
          <a:xfrm>
            <a:off x="5967766" y="5278054"/>
            <a:ext cx="122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637CC7"/>
                </a:solidFill>
              </a:rPr>
              <a:t>C-Value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1F6B91-9F43-01CB-8E9C-B75A02BD1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97F2C2-EA96-1133-C169-F39F89BF44B2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D6631-2091-FD23-467B-E7212E0E7E6C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2745329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711CE-2FA4-DB09-7A7D-BBBC611D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8F76-41C0-1869-271B-1D73E15AC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1930-F92C-2399-DFA7-2CADBA77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CE3FC9-38EE-AD99-039D-F4BAE0BB6EA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722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C7E8-5A0D-B34C-4080-98356AEB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9A385-8CDD-388B-AD78-8013CB541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495EA-4824-00AB-7B75-0B0A830C1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7E61CF-267C-B553-7D7A-EEAE3385D53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6050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8970-B2E5-6F1F-73A7-9A466035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19082-05F3-5675-243F-3A300CC5C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People, organizations, institutions to thank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C1468-7428-53CE-5E6B-DA8183B9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02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6998F-A6C3-BA41-1903-492B7AE81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48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CEF54A-9CA7-4FBD-A44A-15D66E80A33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281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8034B95-5257-B57F-E1D4-E7672E943995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E068772-7FD4-D718-5BC4-ECD5A0A8DD5A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D0B0A-D817-F960-9609-0645C939A19F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A3894-3AF0-B237-65B5-4B5E75BD89EF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2CF2D6-8C63-5AD7-6CE5-11D4550738B2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9E833-4032-0407-548B-F096842C0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277" y="4377667"/>
            <a:ext cx="2198734" cy="2014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/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solidFill>
                    <a:srgbClr val="414142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blipFill>
                <a:blip r:embed="rId7"/>
                <a:stretch>
                  <a:fillRect l="-26667" r="-2333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27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58CC8-EE8F-CEFA-0926-928B978A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49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E66FCD-8518-9889-E012-E249BFA0DB9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3493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601C48-5F4A-D5AE-433B-41C393FD71E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2862F-4329-336B-1EF8-7FBC56FE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50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DB5A54-73D5-1A84-9F66-4A5FE7B39EF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458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E30C57-6ADF-0EB2-2B54-53C8DB2EBB32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EF7666-4886-708A-FCA3-9426B99898F4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25AFD-8129-3759-E5D3-E0854F08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51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B15CD1-A688-763D-B439-E01231028C8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3877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85EBFA-7A6A-2EF2-D199-E030754FF990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A7585-DC90-FF5F-9938-05A9A189A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52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FDBFEB6-2409-2F85-F427-92AFD4682AE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6318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2EAB4-3EC4-6513-132E-CBAB54AB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53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A8991D-0F6C-167D-9405-CF2E70BBA76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0586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FAB5F0-20C4-DD4A-AEA9-D224C21B5B27}"/>
              </a:ext>
            </a:extLst>
          </p:cNvPr>
          <p:cNvSpPr txBox="1"/>
          <p:nvPr/>
        </p:nvSpPr>
        <p:spPr>
          <a:xfrm>
            <a:off x="5566486" y="4145183"/>
            <a:ext cx="859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96893"/>
                </a:solidFill>
              </a:rPr>
              <a:t>Stokes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DDFA8-CC03-ACCF-853F-A409650C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54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26692C-F70B-A135-8083-3B1DD231D19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5684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EC2-70EE-82E4-90B8-F4D7B916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32D411-A4F9-31F6-939C-9F90CD04B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1077"/>
          <a:stretch/>
        </p:blipFill>
        <p:spPr>
          <a:xfrm>
            <a:off x="2120138" y="1414450"/>
            <a:ext cx="7951724" cy="53070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02408-335A-C27C-348B-99CE6E11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8E9434-AC07-9246-9A52-CCDEC7B98F1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86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A577-B76D-65D2-2CE0-2A1B7ABB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5D05E54-18E8-1423-01AD-58819D0FF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3110" y="1733550"/>
            <a:ext cx="579759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2AEE3-D176-0B83-D4F5-61A87128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764228-A7DD-C7E2-D184-E04D6EF2021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646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2BBC494-3FFF-0A50-6CA3-1C389E078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91" y="1690688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860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5287EE5-EEC8-291F-7121-5B0EBB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F4BB-751A-DA57-94C5-49946C9A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B5D45-8145-1BB4-DB97-E1907623E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222F8D-E749-5A74-DB87-696B2B434D4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646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29E6C7-F57F-FEED-E369-B089FEDF2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60"/>
            <a:ext cx="7148051" cy="5364915"/>
          </a:xfrm>
        </p:spPr>
      </p:pic>
    </p:spTree>
    <p:extLst>
      <p:ext uri="{BB962C8B-B14F-4D97-AF65-F5344CB8AC3E}">
        <p14:creationId xmlns:p14="http://schemas.microsoft.com/office/powerpoint/2010/main" val="7268931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70DB04-7FF8-EE1C-BC59-EB1EFA794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7E7C-5992-94D0-00B2-589FE3FF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7500-63A8-06FA-E2C4-4F77104B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937D19-F75F-78D5-7049-74A6DCF529F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646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1D652A-8E50-E747-8C2C-42DDCBFD6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60"/>
            <a:ext cx="7148051" cy="5364915"/>
          </a:xfrm>
        </p:spPr>
      </p:pic>
    </p:spTree>
    <p:extLst>
      <p:ext uri="{BB962C8B-B14F-4D97-AF65-F5344CB8AC3E}">
        <p14:creationId xmlns:p14="http://schemas.microsoft.com/office/powerpoint/2010/main" val="1572755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41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A67A-023D-1534-920D-34F6B39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LCOF Fabrication</a:t>
            </a:r>
          </a:p>
        </p:txBody>
      </p:sp>
      <p:pic>
        <p:nvPicPr>
          <p:cNvPr id="8" name="Content Placeholder 7" descr="A computer screen with a picture of two black rectangular objects&#10;&#10;AI-generated content may be incorrect.">
            <a:extLst>
              <a:ext uri="{FF2B5EF4-FFF2-40B4-BE49-F238E27FC236}">
                <a16:creationId xmlns:a16="http://schemas.microsoft.com/office/drawing/2014/main" id="{1D233E4A-5076-7F87-1DBB-A53FA2EB5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198" t="28544" r="27000" b="43211"/>
          <a:stretch/>
        </p:blipFill>
        <p:spPr>
          <a:xfrm>
            <a:off x="838200" y="1421475"/>
            <a:ext cx="4916129" cy="12290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C5BCA-6532-067B-3608-31599A51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3E935A-70E7-A0D8-EEC4-87218BF2B83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89819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C50E15-90E1-D3EC-CE2A-CDD89861AC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138" t="5436" r="24857" b="54558"/>
          <a:stretch/>
        </p:blipFill>
        <p:spPr>
          <a:xfrm>
            <a:off x="6733779" y="1421475"/>
            <a:ext cx="3551480" cy="1229032"/>
          </a:xfrm>
          <a:prstGeom prst="rect">
            <a:avLst/>
          </a:prstGeom>
        </p:spPr>
      </p:pic>
      <p:pic>
        <p:nvPicPr>
          <p:cNvPr id="12" name="Picture 11" descr="A close-up of a glass panel&#10;&#10;AI-generated content may be incorrect.">
            <a:extLst>
              <a:ext uri="{FF2B5EF4-FFF2-40B4-BE49-F238E27FC236}">
                <a16:creationId xmlns:a16="http://schemas.microsoft.com/office/drawing/2014/main" id="{88415200-6FB7-5885-5EB2-BA104F627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033" y="2838787"/>
            <a:ext cx="4144296" cy="1900174"/>
          </a:xfrm>
          <a:prstGeom prst="rect">
            <a:avLst/>
          </a:prstGeom>
        </p:spPr>
      </p:pic>
      <p:pic>
        <p:nvPicPr>
          <p:cNvPr id="14" name="Picture 13" descr="A glass container with a black cap on a metal piece&#10;&#10;AI-generated content may be incorrect.">
            <a:extLst>
              <a:ext uri="{FF2B5EF4-FFF2-40B4-BE49-F238E27FC236}">
                <a16:creationId xmlns:a16="http://schemas.microsoft.com/office/drawing/2014/main" id="{7891758B-1D00-C537-B0A7-671103540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779" y="2838787"/>
            <a:ext cx="4144297" cy="1900174"/>
          </a:xfrm>
          <a:prstGeom prst="rect">
            <a:avLst/>
          </a:prstGeom>
        </p:spPr>
      </p:pic>
      <p:pic>
        <p:nvPicPr>
          <p:cNvPr id="16" name="Picture 15" descr="A red light circle with a circle in the middle&#10;&#10;AI-generated content may be incorrect.">
            <a:extLst>
              <a:ext uri="{FF2B5EF4-FFF2-40B4-BE49-F238E27FC236}">
                <a16:creationId xmlns:a16="http://schemas.microsoft.com/office/drawing/2014/main" id="{6CC9215E-0358-0577-297C-436D69C10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091" y="4927242"/>
            <a:ext cx="3913238" cy="1794233"/>
          </a:xfrm>
          <a:prstGeom prst="rect">
            <a:avLst/>
          </a:prstGeom>
        </p:spPr>
      </p:pic>
      <p:pic>
        <p:nvPicPr>
          <p:cNvPr id="18" name="Picture 17" descr="A small glass bottle with a black cap on a transparent surface&#10;&#10;AI-generated content may be incorrect.">
            <a:extLst>
              <a:ext uri="{FF2B5EF4-FFF2-40B4-BE49-F238E27FC236}">
                <a16:creationId xmlns:a16="http://schemas.microsoft.com/office/drawing/2014/main" id="{15A73438-64C0-B535-798C-DE2B8F8A7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3779" y="4927242"/>
            <a:ext cx="3913239" cy="179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654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BD730-B26F-7E5A-2A06-9A425585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EABB5F-6B5D-71FC-B573-82A625102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638" y="1463039"/>
            <a:ext cx="10968261" cy="47741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EC9C2-6CDB-BD15-D75B-49E7A826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537C50-0781-A313-4073-7606179D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764" r="1422" b="-14818"/>
          <a:stretch/>
        </p:blipFill>
        <p:spPr>
          <a:xfrm rot="5400000">
            <a:off x="6908108" y="2783450"/>
            <a:ext cx="2684629" cy="2748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666643-E2D0-4BB8-228A-ACE38B083769}"/>
              </a:ext>
            </a:extLst>
          </p:cNvPr>
          <p:cNvSpPr/>
          <p:nvPr/>
        </p:nvSpPr>
        <p:spPr>
          <a:xfrm>
            <a:off x="8397455" y="1950412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4D2823-6806-0A0C-14AA-81C2D299FFC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9243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2CE1E80-6992-A7C0-5511-EFB233BD9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3D4F9-BC7D-CE16-63B5-E36E90D0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F9CD4-0F41-F014-6D21-5A639FF3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61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811BCD-FF21-444B-A5B7-B0CD86C74C3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261C121-D643-DF66-C376-94816C3D6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948" y="1443187"/>
            <a:ext cx="3518835" cy="264103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966E40-3DB6-D9F6-1271-4D4718A74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434" y="1443186"/>
            <a:ext cx="3518835" cy="2641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EBAD07-AA5A-A033-5B0E-197708F5C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948" y="4080439"/>
            <a:ext cx="3518836" cy="26410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43FD16-CAEE-45A4-05BB-4C7B29834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433" y="4080439"/>
            <a:ext cx="3518836" cy="264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493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EE9ECB8-A9E0-8581-C33C-B5DAF62B8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68F1-5644-32E7-AFDA-FACF93E8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A9BD9-A6B0-28A1-4641-B549E9DA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62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4B460A-03A2-3F57-0B53-F55AE0D91E3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440100-9D8B-7EEE-82C8-0682749A3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59"/>
            <a:ext cx="7148052" cy="5364916"/>
          </a:xfrm>
        </p:spPr>
      </p:pic>
    </p:spTree>
    <p:extLst>
      <p:ext uri="{BB962C8B-B14F-4D97-AF65-F5344CB8AC3E}">
        <p14:creationId xmlns:p14="http://schemas.microsoft.com/office/powerpoint/2010/main" val="29212505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11E7F8-9645-BA87-5B0C-6E195BFFE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6E73-DE90-A1B8-0AA1-5AFA601A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4631B-EBB9-C884-7D60-E5CD057A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63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2FAF6F-B907-B816-782E-E67153554FF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C0EA76-78C2-C6AE-A195-4BF2AC710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6890" y="1363938"/>
            <a:ext cx="7138219" cy="5357537"/>
          </a:xfrm>
        </p:spPr>
      </p:pic>
    </p:spTree>
    <p:extLst>
      <p:ext uri="{BB962C8B-B14F-4D97-AF65-F5344CB8AC3E}">
        <p14:creationId xmlns:p14="http://schemas.microsoft.com/office/powerpoint/2010/main" val="27637991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D868E2-371C-9A11-462C-217E180BF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20EF-C318-A574-7DCE-AC1326AA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69501-2B66-14B7-8517-03331201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64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CDEE6C-DA81-454F-6187-1E42A4903D6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7E5958-A34B-A261-38E0-6034957AA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223" y="1374946"/>
            <a:ext cx="7123554" cy="5346529"/>
          </a:xfrm>
        </p:spPr>
      </p:pic>
    </p:spTree>
    <p:extLst>
      <p:ext uri="{BB962C8B-B14F-4D97-AF65-F5344CB8AC3E}">
        <p14:creationId xmlns:p14="http://schemas.microsoft.com/office/powerpoint/2010/main" val="3569147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8189-E15C-A829-2F2C-B3E67BA7D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3F84-B567-7FF0-7242-E16651AE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78EE7-E7A5-5076-8260-F1D39E9F8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CB54A0-9B74-1C61-46EC-44ABA97101E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31EABD-E35C-C5F4-2CA8-5C4A6AE38338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B395BB-E185-E4AB-BD19-27AD8944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31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72B605-223B-8F6A-3FF7-A71ADDDA41DF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8BBBF9-8BF6-7F51-F816-992A3877DE74}"/>
              </a:ext>
            </a:extLst>
          </p:cNvPr>
          <p:cNvCxnSpPr>
            <a:cxnSpLocks/>
          </p:cNvCxnSpPr>
          <p:nvPr/>
        </p:nvCxnSpPr>
        <p:spPr>
          <a:xfrm>
            <a:off x="1460391" y="5282428"/>
            <a:ext cx="491091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19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21CA-68C5-AA79-F5A9-CA099EFD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488-AF30-1829-4E4D-60D481074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603286-0A55-5C42-2A60-907D4A88F333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09194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004717-DB3E-4BCF-FEE3-B44C4408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68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1422</Words>
  <Application>Microsoft Macintosh PowerPoint</Application>
  <PresentationFormat>Widescreen</PresentationFormat>
  <Paragraphs>404</Paragraphs>
  <Slides>65</Slides>
  <Notes>0</Notes>
  <HiddenSlides>17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Aptos</vt:lpstr>
      <vt:lpstr>Aptos Display</vt:lpstr>
      <vt:lpstr>Arial</vt:lpstr>
      <vt:lpstr>Cambria Math</vt:lpstr>
      <vt:lpstr>Wingdings</vt:lpstr>
      <vt:lpstr>Office Theme</vt:lpstr>
      <vt:lpstr>Controlling Traveling-Wave Phonons at Room Temperature</vt:lpstr>
      <vt:lpstr>Brillouin Scattering, Optomechanical Coupling</vt:lpstr>
      <vt:lpstr>Brillouin Scattering, Optomechanical Coupling</vt:lpstr>
      <vt:lpstr>Brillouin Scattering, Optomechanical Coupling</vt:lpstr>
      <vt:lpstr>Brillouin Scattering, Optomechanical Coupling</vt:lpstr>
      <vt:lpstr>Controlling Sound with Light</vt:lpstr>
      <vt:lpstr>Controlling Sound with Light</vt:lpstr>
      <vt:lpstr>Controlling Sound with Light</vt:lpstr>
      <vt:lpstr>Laser Cooling</vt:lpstr>
      <vt:lpstr>Laser Cooling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Solution: CS2-Filled Liquid-Core Optical Fiber</vt:lpstr>
      <vt:lpstr>Solution: CS2-Filled Liquid-Core Optical Fiber</vt:lpstr>
      <vt:lpstr>Solution: CS2-Filled Liquid-Core Optical Fiber</vt:lpstr>
      <vt:lpstr>Solution: CS2-Filled Liquid-Core Optical Fiber</vt:lpstr>
      <vt:lpstr>Liquid-core Optical Fiber Sample</vt:lpstr>
      <vt:lpstr>Liquid-core Optical Fiber Sample</vt:lpstr>
      <vt:lpstr>Liquid-core Optical Fiber Sample</vt:lpstr>
      <vt:lpstr>Liquid-core Optical Fiber Sample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Experimental Setup</vt:lpstr>
      <vt:lpstr>Results</vt:lpstr>
      <vt:lpstr>Results</vt:lpstr>
      <vt:lpstr>Results</vt:lpstr>
      <vt:lpstr>Results</vt:lpstr>
      <vt:lpstr>CoBS</vt:lpstr>
      <vt:lpstr>Raman</vt:lpstr>
      <vt:lpstr>Conclusion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Amplitudes: Experiment A</vt:lpstr>
      <vt:lpstr>Amplitudes: Experiment A</vt:lpstr>
      <vt:lpstr>Amplitudes: Experiment A</vt:lpstr>
      <vt:lpstr>LCOF Fabrication</vt:lpstr>
      <vt:lpstr>Cooling Experiment B</vt:lpstr>
      <vt:lpstr>Cooling Experiment B</vt:lpstr>
      <vt:lpstr>Cooling Experiment B</vt:lpstr>
      <vt:lpstr>Cooling Experiment B</vt:lpstr>
      <vt:lpstr>Cooling Experiment 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Johnson</dc:creator>
  <cp:lastModifiedBy>Joel Johnson</cp:lastModifiedBy>
  <cp:revision>47</cp:revision>
  <dcterms:created xsi:type="dcterms:W3CDTF">2025-04-20T15:36:52Z</dcterms:created>
  <dcterms:modified xsi:type="dcterms:W3CDTF">2025-04-23T23:26:29Z</dcterms:modified>
</cp:coreProperties>
</file>